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4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zmapeter@sulid.hu" initials="k" lastIdx="0" clrIdx="0">
    <p:extLst>
      <p:ext uri="{19B8F6BF-5375-455C-9EA6-DF929625EA0E}">
        <p15:presenceInfo xmlns:p15="http://schemas.microsoft.com/office/powerpoint/2012/main" userId="kozmapeter@sulid.h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ive.hu/index.php?option=com_content&amp;view=article&amp;id=449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ive.hu/index.php?option=com_content&amp;view=article&amp;id=526" TargetMode="External"/><Relationship Id="rId2" Type="http://schemas.openxmlformats.org/officeDocument/2006/relationships/hyperlink" Target="http://www.nive.hu/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nive.hu/index.php?option=com_content&amp;view=article&amp;id=50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CFB13AAE-73FE-4ECD-9398-E833D72CE1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148" y="327580"/>
            <a:ext cx="8931965" cy="1758210"/>
          </a:xfrm>
        </p:spPr>
        <p:txBody>
          <a:bodyPr/>
          <a:lstStyle/>
          <a:p>
            <a:pPr algn="ctr"/>
            <a:r>
              <a:rPr lang="hu-HU" dirty="0"/>
              <a:t>KOMPLEX SZAKMAI VIZSGA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xmlns="" id="{85BDE330-8DF0-4662-B729-3E6B7EC51B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5044746"/>
            <a:ext cx="7766936" cy="1096899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accent1"/>
                </a:solidFill>
              </a:rPr>
              <a:t>2020.</a:t>
            </a:r>
            <a:endParaRPr lang="hu-HU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21134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5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D839EFE-42E5-459A-82E1-53B613E82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2535" y="185919"/>
            <a:ext cx="8596668" cy="1826581"/>
          </a:xfrm>
        </p:spPr>
        <p:txBody>
          <a:bodyPr>
            <a:normAutofit/>
          </a:bodyPr>
          <a:lstStyle/>
          <a:p>
            <a:r>
              <a:rPr lang="hu-HU" b="1" dirty="0"/>
              <a:t>A vizsgára történő jelentkezés</a:t>
            </a:r>
            <a:r>
              <a:rPr lang="hu-HU" sz="5400" dirty="0"/>
              <a:t>: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F366CE86-95BE-45CF-A8F1-B5C3D31A6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8066" y="2012499"/>
            <a:ext cx="9182282" cy="2519743"/>
          </a:xfrm>
        </p:spPr>
        <p:txBody>
          <a:bodyPr>
            <a:noAutofit/>
          </a:bodyPr>
          <a:lstStyle/>
          <a:p>
            <a:r>
              <a:rPr lang="hu-HU" sz="2400" dirty="0">
                <a:solidFill>
                  <a:schemeClr val="accent1"/>
                </a:solidFill>
              </a:rPr>
              <a:t>A vizsgára személyesen, írásban kell jelentkezni (nyomtatvány)</a:t>
            </a:r>
          </a:p>
          <a:p>
            <a:r>
              <a:rPr lang="hu-HU" sz="2400" dirty="0">
                <a:solidFill>
                  <a:schemeClr val="accent1"/>
                </a:solidFill>
              </a:rPr>
              <a:t>Jelentkezéskor be kell mutatni:</a:t>
            </a:r>
          </a:p>
          <a:p>
            <a:r>
              <a:rPr lang="hu-HU" sz="2400" dirty="0">
                <a:solidFill>
                  <a:schemeClr val="accent1"/>
                </a:solidFill>
              </a:rPr>
              <a:t>személyazonosító igazolványt,</a:t>
            </a:r>
          </a:p>
          <a:p>
            <a:r>
              <a:rPr lang="hu-HU" sz="2400" dirty="0">
                <a:solidFill>
                  <a:schemeClr val="accent1"/>
                </a:solidFill>
              </a:rPr>
              <a:t>lakcímet igazoló hatósági igazolványt,</a:t>
            </a:r>
          </a:p>
          <a:p>
            <a:r>
              <a:rPr lang="hu-HU" sz="2400" dirty="0">
                <a:solidFill>
                  <a:schemeClr val="accent1"/>
                </a:solidFill>
              </a:rPr>
              <a:t>előképzettséget tanúsító eredeti bizonyítványt</a:t>
            </a:r>
          </a:p>
          <a:p>
            <a:endParaRPr lang="hu-HU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429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11F920F-66B0-442E-8255-409391E55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277" y="609600"/>
            <a:ext cx="9992139" cy="1320800"/>
          </a:xfrm>
        </p:spPr>
        <p:txBody>
          <a:bodyPr>
            <a:normAutofit/>
          </a:bodyPr>
          <a:lstStyle/>
          <a:p>
            <a:r>
              <a:rPr lang="hu-HU" dirty="0"/>
              <a:t>A komplex szakmai vizsga vizsgatevékenységei: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xmlns="" id="{7058CD5B-D29C-425A-B1A5-10BA499EB8C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394625"/>
              </p:ext>
            </p:extLst>
          </p:nvPr>
        </p:nvGraphicFramePr>
        <p:xfrm>
          <a:off x="331303" y="2133600"/>
          <a:ext cx="9289778" cy="4114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4410">
                  <a:extLst>
                    <a:ext uri="{9D8B030D-6E8A-4147-A177-3AD203B41FA5}">
                      <a16:colId xmlns:a16="http://schemas.microsoft.com/office/drawing/2014/main" xmlns="" val="1695920650"/>
                    </a:ext>
                  </a:extLst>
                </a:gridCol>
                <a:gridCol w="3087719">
                  <a:extLst>
                    <a:ext uri="{9D8B030D-6E8A-4147-A177-3AD203B41FA5}">
                      <a16:colId xmlns:a16="http://schemas.microsoft.com/office/drawing/2014/main" xmlns="" val="1216086464"/>
                    </a:ext>
                  </a:extLst>
                </a:gridCol>
                <a:gridCol w="3127649">
                  <a:extLst>
                    <a:ext uri="{9D8B030D-6E8A-4147-A177-3AD203B41FA5}">
                      <a16:colId xmlns:a16="http://schemas.microsoft.com/office/drawing/2014/main" xmlns="" val="2985897926"/>
                    </a:ext>
                  </a:extLst>
                </a:gridCol>
              </a:tblGrid>
              <a:tr h="947708"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Grafikus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Kerámiaműves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Textilműves</a:t>
                      </a:r>
                      <a:endParaRPr lang="hu-H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3056253"/>
                  </a:ext>
                </a:extLst>
              </a:tr>
              <a:tr h="1055697"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Gyakorlati vizsgatevékenység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Gyakorlati vizsgatevékenység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Gyakorlati vizsgatevékenység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30027946"/>
                  </a:ext>
                </a:extLst>
              </a:tr>
              <a:tr h="1055697"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Központi írásbeli vizsgatevékenység (NINCS)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Központi írásbeli vizsgatevékenység (NINCS)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Központi írásbeli vizsgatevékenység (NINCS)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7478886"/>
                  </a:ext>
                </a:extLst>
              </a:tr>
              <a:tr h="1055697"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Szóbeli vizsgatevékenység</a:t>
                      </a:r>
                      <a:endParaRPr lang="hu-H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Szóbeli vizsgatevékenység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Szóbeli vizsgatevékenység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631916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21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979D2B3F-39E3-4CBD-A5D8-96BB2B394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207" y="138545"/>
            <a:ext cx="9235292" cy="821635"/>
          </a:xfrm>
        </p:spPr>
        <p:txBody>
          <a:bodyPr>
            <a:normAutofit/>
          </a:bodyPr>
          <a:lstStyle/>
          <a:p>
            <a:r>
              <a:rPr lang="hu-HU" dirty="0"/>
              <a:t>A GYAKORLATI  VIZSGA VIZSGAFELADATAI: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xmlns="" id="{96878B52-D76D-4EC9-AD85-299B13B75F0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2855577"/>
              </p:ext>
            </p:extLst>
          </p:nvPr>
        </p:nvGraphicFramePr>
        <p:xfrm>
          <a:off x="265314" y="780069"/>
          <a:ext cx="9235293" cy="6307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8431">
                  <a:extLst>
                    <a:ext uri="{9D8B030D-6E8A-4147-A177-3AD203B41FA5}">
                      <a16:colId xmlns:a16="http://schemas.microsoft.com/office/drawing/2014/main" xmlns="" val="1950062680"/>
                    </a:ext>
                  </a:extLst>
                </a:gridCol>
                <a:gridCol w="3078431">
                  <a:extLst>
                    <a:ext uri="{9D8B030D-6E8A-4147-A177-3AD203B41FA5}">
                      <a16:colId xmlns:a16="http://schemas.microsoft.com/office/drawing/2014/main" xmlns="" val="18627335"/>
                    </a:ext>
                  </a:extLst>
                </a:gridCol>
                <a:gridCol w="3078431">
                  <a:extLst>
                    <a:ext uri="{9D8B030D-6E8A-4147-A177-3AD203B41FA5}">
                      <a16:colId xmlns:a16="http://schemas.microsoft.com/office/drawing/2014/main" xmlns="" val="37388864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Grafikus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Kerámiaműves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Textilműves</a:t>
                      </a:r>
                      <a:endParaRPr lang="hu-H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749248"/>
                  </a:ext>
                </a:extLst>
              </a:tr>
              <a:tr h="1765606"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Szakmai komplex portfólió bemutatása és prezentáció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15 perc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értékelési súlyaránya: 40%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„A” Tanulmányrajz, festés vagy mintázás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előzetesen elkészített rajz esetén     15 perc 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Portfólió bemutatása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15 perc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értékelési súlyaránya: 30%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90982744"/>
                  </a:ext>
                </a:extLst>
              </a:tr>
              <a:tr h="1657254"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Szakmai vizsgaremek bemutatása és prezentáció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30 perc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értékelési súlyarány: 40%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„B” Szakmai vizsgamunka és portfolió bemutatása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előzetesen elkészített rajz esetén15 perc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(A-B) értéke: 70%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Szakmai vizsgaremek bemutatása és prezentáció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30 perc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értékelési súlyaránya:</a:t>
                      </a:r>
                      <a:r>
                        <a:rPr lang="hu-HU" sz="18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70%</a:t>
                      </a:r>
                      <a:endParaRPr lang="hu-H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4568259"/>
                  </a:ext>
                </a:extLst>
              </a:tr>
              <a:tr h="1501479"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Kép és szöveg integrációja: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(tervezése és nyomdai előkészítése számítógéppel)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120 perc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értékelési súlyaránya: 20%</a:t>
                      </a:r>
                    </a:p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Helyszínen készítendő szakmai gyakorlati munka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időtartama: 180 perc</a:t>
                      </a:r>
                    </a:p>
                    <a:p>
                      <a:r>
                        <a:rPr lang="hu-H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értékelési súlyaránya: 30% 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40876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126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D740F9B3-77B1-4BAA-A668-C7686362F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2765" y="238539"/>
            <a:ext cx="9939130" cy="1231613"/>
          </a:xfrm>
        </p:spPr>
        <p:txBody>
          <a:bodyPr>
            <a:normAutofit fontScale="90000"/>
          </a:bodyPr>
          <a:lstStyle/>
          <a:p>
            <a:r>
              <a:rPr lang="hu-HU" dirty="0"/>
              <a:t>Komplex portfólió, vizsgaremek és prezentáció</a:t>
            </a:r>
            <a:br>
              <a:rPr lang="hu-HU" dirty="0"/>
            </a:br>
            <a:r>
              <a:rPr lang="hu-HU" dirty="0"/>
              <a:t>leadási határideje: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9035D0DF-79C0-4DFB-B37A-D8F9F48EC7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796" y="1931830"/>
            <a:ext cx="9851424" cy="4095483"/>
          </a:xfrm>
        </p:spPr>
        <p:txBody>
          <a:bodyPr>
            <a:normAutofit/>
          </a:bodyPr>
          <a:lstStyle/>
          <a:p>
            <a:r>
              <a:rPr lang="hu-HU" sz="6600" dirty="0" smtClean="0">
                <a:solidFill>
                  <a:schemeClr val="accent1"/>
                </a:solidFill>
              </a:rPr>
              <a:t>RAJZ: 2020.ÁPRILIS </a:t>
            </a:r>
            <a:r>
              <a:rPr lang="hu-HU" sz="6600" dirty="0" smtClean="0">
                <a:solidFill>
                  <a:schemeClr val="accent1"/>
                </a:solidFill>
              </a:rPr>
              <a:t>28</a:t>
            </a:r>
            <a:r>
              <a:rPr lang="hu-HU" sz="6600" dirty="0" smtClean="0">
                <a:solidFill>
                  <a:schemeClr val="accent1"/>
                </a:solidFill>
              </a:rPr>
              <a:t>.</a:t>
            </a:r>
            <a:endParaRPr lang="hu-HU" sz="6600" dirty="0" smtClean="0">
              <a:solidFill>
                <a:schemeClr val="accent1"/>
              </a:solidFill>
            </a:endParaRPr>
          </a:p>
          <a:p>
            <a:r>
              <a:rPr lang="hu-HU" sz="6600" dirty="0" smtClean="0">
                <a:solidFill>
                  <a:schemeClr val="accent1"/>
                </a:solidFill>
              </a:rPr>
              <a:t>2020. </a:t>
            </a:r>
            <a:r>
              <a:rPr lang="hu-HU" sz="6600" dirty="0">
                <a:solidFill>
                  <a:schemeClr val="accent1"/>
                </a:solidFill>
              </a:rPr>
              <a:t>május 15.!!!</a:t>
            </a:r>
          </a:p>
          <a:p>
            <a:r>
              <a:rPr lang="hu-HU" sz="6600" dirty="0" smtClean="0">
                <a:solidFill>
                  <a:schemeClr val="accent1"/>
                </a:solidFill>
              </a:rPr>
              <a:t>Kiállítás rendezés 05.22.</a:t>
            </a:r>
            <a:endParaRPr lang="hu-HU" sz="6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6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1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1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50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1272F536-1501-4777-8E49-6CF2C41A8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46922"/>
          </a:xfrm>
        </p:spPr>
        <p:txBody>
          <a:bodyPr>
            <a:noAutofit/>
          </a:bodyPr>
          <a:lstStyle/>
          <a:p>
            <a:r>
              <a:rPr lang="hu-HU" sz="5400" dirty="0"/>
              <a:t>Szóbeli vizsgatevékenység:</a:t>
            </a:r>
          </a:p>
        </p:txBody>
      </p:sp>
      <p:graphicFrame>
        <p:nvGraphicFramePr>
          <p:cNvPr id="4" name="Tartalom helye 3">
            <a:extLst>
              <a:ext uri="{FF2B5EF4-FFF2-40B4-BE49-F238E27FC236}">
                <a16:creationId xmlns:a16="http://schemas.microsoft.com/office/drawing/2014/main" xmlns="" id="{CD9D4D2B-BBB7-4D86-B781-445372663C6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5699308"/>
              </p:ext>
            </p:extLst>
          </p:nvPr>
        </p:nvGraphicFramePr>
        <p:xfrm>
          <a:off x="251792" y="1948070"/>
          <a:ext cx="8916366" cy="1908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2122">
                  <a:extLst>
                    <a:ext uri="{9D8B030D-6E8A-4147-A177-3AD203B41FA5}">
                      <a16:colId xmlns:a16="http://schemas.microsoft.com/office/drawing/2014/main" xmlns="" val="976026748"/>
                    </a:ext>
                  </a:extLst>
                </a:gridCol>
                <a:gridCol w="2972122">
                  <a:extLst>
                    <a:ext uri="{9D8B030D-6E8A-4147-A177-3AD203B41FA5}">
                      <a16:colId xmlns:a16="http://schemas.microsoft.com/office/drawing/2014/main" xmlns="" val="2193169556"/>
                    </a:ext>
                  </a:extLst>
                </a:gridCol>
                <a:gridCol w="2972122">
                  <a:extLst>
                    <a:ext uri="{9D8B030D-6E8A-4147-A177-3AD203B41FA5}">
                      <a16:colId xmlns:a16="http://schemas.microsoft.com/office/drawing/2014/main" xmlns="" val="3715371223"/>
                    </a:ext>
                  </a:extLst>
                </a:gridCol>
              </a:tblGrid>
              <a:tr h="781878"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Grafikus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Kerámiaműves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Textilműves</a:t>
                      </a:r>
                      <a:endParaRPr lang="hu-H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64383613"/>
                  </a:ext>
                </a:extLst>
              </a:tr>
              <a:tr h="1126435">
                <a:tc>
                  <a:txBody>
                    <a:bodyPr/>
                    <a:lstStyle/>
                    <a:p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Szaktörténet és szakelmélet 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Szaktörténet és szakelmélet </a:t>
                      </a:r>
                      <a:endParaRPr lang="hu-H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2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Szaktörténet és szakelmélet </a:t>
                      </a:r>
                      <a:endParaRPr lang="hu-H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66260894"/>
                  </a:ext>
                </a:extLst>
              </a:tr>
            </a:tbl>
          </a:graphicData>
        </a:graphic>
      </p:graphicFrame>
      <p:sp>
        <p:nvSpPr>
          <p:cNvPr id="5" name="Szövegdoboz 4">
            <a:extLst>
              <a:ext uri="{FF2B5EF4-FFF2-40B4-BE49-F238E27FC236}">
                <a16:creationId xmlns:a16="http://schemas.microsoft.com/office/drawing/2014/main" xmlns="" id="{610F9915-54B8-4140-AE09-D695E7BA5F0E}"/>
              </a:ext>
            </a:extLst>
          </p:cNvPr>
          <p:cNvSpPr txBox="1"/>
          <p:nvPr/>
        </p:nvSpPr>
        <p:spPr>
          <a:xfrm flipH="1">
            <a:off x="677331" y="4502726"/>
            <a:ext cx="59589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u="sng" dirty="0">
                <a:hlinkClick r:id="rId2"/>
              </a:rPr>
              <a:t>Komplex </a:t>
            </a:r>
            <a:r>
              <a:rPr lang="hu-HU" sz="2800" b="1" u="sng" dirty="0">
                <a:hlinkClick r:id="rId2"/>
              </a:rPr>
              <a:t>szóbeli</a:t>
            </a:r>
            <a:r>
              <a:rPr lang="hu-HU" sz="2800" u="sng" dirty="0">
                <a:hlinkClick r:id="rId2"/>
              </a:rPr>
              <a:t> vizsgafeladatok</a:t>
            </a: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val="82546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5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55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6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60" tmFilter="0, 0; 0.125,0.2665; 0.25,0.4; 0.375,0.465; 0.5,0.5;  0.625,0.535; 0.75,0.6; 0.875,0.7335; 1,1">
                                          <p:stCondLst>
                                            <p:cond delay="16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30" tmFilter="0, 0; 0.125,0.2665; 0.25,0.4; 0.375,0.465; 0.5,0.5;  0.625,0.535; 0.75,0.6; 0.875,0.7335; 1,1">
                                          <p:stCondLst>
                                            <p:cond delay="331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10" tmFilter="0, 0; 0.125,0.2665; 0.25,0.4; 0.375,0.465; 0.5,0.5;  0.625,0.535; 0.75,0.6; 0.875,0.7335; 1,1">
                                          <p:stCondLst>
                                            <p:cond delay="41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65">
                                          <p:stCondLst>
                                            <p:cond delay="16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415" decel="50000">
                                          <p:stCondLst>
                                            <p:cond delay="16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65">
                                          <p:stCondLst>
                                            <p:cond delay="328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415" decel="50000">
                                          <p:stCondLst>
                                            <p:cond delay="33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65">
                                          <p:stCondLst>
                                            <p:cond delay="41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415" decel="50000">
                                          <p:stCondLst>
                                            <p:cond delay="41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65">
                                          <p:stCondLst>
                                            <p:cond delay="45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415" decel="50000">
                                          <p:stCondLst>
                                            <p:cond delay="45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1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30" dur="1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1" dur="1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1500" autoRev="1" fill="remove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D7D8F3E-4A6D-46A5-9BF5-6CCC7E3EF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8796" y="556861"/>
            <a:ext cx="8596668" cy="1826581"/>
          </a:xfrm>
        </p:spPr>
        <p:txBody>
          <a:bodyPr>
            <a:normAutofit/>
          </a:bodyPr>
          <a:lstStyle/>
          <a:p>
            <a:r>
              <a:rPr lang="hu-HU" dirty="0"/>
              <a:t>JELENTKEZÉS HATÁRIDEJE: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E77F8614-1495-4013-A4E3-9A4EC5E3CB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8796" y="2998800"/>
            <a:ext cx="8596668" cy="860400"/>
          </a:xfrm>
        </p:spPr>
        <p:txBody>
          <a:bodyPr>
            <a:normAutofit/>
          </a:bodyPr>
          <a:lstStyle/>
          <a:p>
            <a:r>
              <a:rPr lang="hu-HU" sz="3200" dirty="0" smtClean="0">
                <a:solidFill>
                  <a:schemeClr val="accent1"/>
                </a:solidFill>
              </a:rPr>
              <a:t>2020. </a:t>
            </a:r>
            <a:r>
              <a:rPr lang="hu-HU" sz="3200" dirty="0">
                <a:solidFill>
                  <a:schemeClr val="accent1"/>
                </a:solidFill>
              </a:rPr>
              <a:t>FEBRUÁR </a:t>
            </a:r>
            <a:r>
              <a:rPr lang="hu-HU" sz="3200" dirty="0" smtClean="0">
                <a:solidFill>
                  <a:schemeClr val="accent1"/>
                </a:solidFill>
              </a:rPr>
              <a:t>17.</a:t>
            </a:r>
            <a:endParaRPr lang="hu-HU" sz="32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0901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8DE5DFB5-1993-416F-8019-C588A6EEC7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301" y="502140"/>
            <a:ext cx="8596668" cy="1101373"/>
          </a:xfrm>
        </p:spPr>
        <p:txBody>
          <a:bodyPr>
            <a:noAutofit/>
          </a:bodyPr>
          <a:lstStyle/>
          <a:p>
            <a:r>
              <a:rPr lang="hu-HU" sz="6000" dirty="0"/>
              <a:t>ELÉRHETŐSÉG: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xmlns="" id="{A4D017FE-9D78-48CA-9564-D0D565D46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128804"/>
            <a:ext cx="8596668" cy="3463613"/>
          </a:xfrm>
        </p:spPr>
        <p:txBody>
          <a:bodyPr/>
          <a:lstStyle/>
          <a:p>
            <a:r>
              <a:rPr lang="hu-HU" sz="4000" dirty="0">
                <a:hlinkClick r:id="rId2"/>
              </a:rPr>
              <a:t>www.nive.hu</a:t>
            </a:r>
            <a:endParaRPr lang="hu-HU" sz="4000" dirty="0"/>
          </a:p>
          <a:p>
            <a:r>
              <a:rPr lang="hu-HU" sz="3200" u="sng" dirty="0">
                <a:hlinkClick r:id="rId3"/>
              </a:rPr>
              <a:t>SZAKKÉPZÉSI DOKUMENTUMOK</a:t>
            </a:r>
            <a:endParaRPr lang="hu-HU" sz="3200" u="sng" dirty="0"/>
          </a:p>
          <a:p>
            <a:r>
              <a:rPr lang="hu-HU" sz="3200" dirty="0">
                <a:hlinkClick r:id="rId4"/>
              </a:rPr>
              <a:t>Szakmai és vizsgakövetelmények</a:t>
            </a:r>
            <a:endParaRPr lang="hu-HU" sz="3200" dirty="0"/>
          </a:p>
          <a:p>
            <a:r>
              <a:rPr lang="hu-HU" sz="2400" u="sng" dirty="0"/>
              <a:t>A 150/2012. (VII. 6.) Korm. rendelettel kiadott OKJ-ban szereplő szakképesítések szakmai és vizsgakövetelményeinek adatbázis</a:t>
            </a:r>
            <a:r>
              <a:rPr lang="hu-HU" u="sng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3261659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Dimenzió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596</TotalTime>
  <Words>280</Words>
  <Application>Microsoft Office PowerPoint</Application>
  <PresentationFormat>Szélesvásznú</PresentationFormat>
  <Paragraphs>68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4" baseType="lpstr">
      <vt:lpstr>Arial</vt:lpstr>
      <vt:lpstr>Calibri</vt:lpstr>
      <vt:lpstr>Times New Roman</vt:lpstr>
      <vt:lpstr>Trebuchet MS</vt:lpstr>
      <vt:lpstr>Wingdings 3</vt:lpstr>
      <vt:lpstr>Dimenzió</vt:lpstr>
      <vt:lpstr>KOMPLEX SZAKMAI VIZSGA</vt:lpstr>
      <vt:lpstr>A vizsgára történő jelentkezés:</vt:lpstr>
      <vt:lpstr>A komplex szakmai vizsga vizsgatevékenységei:</vt:lpstr>
      <vt:lpstr>A GYAKORLATI  VIZSGA VIZSGAFELADATAI:</vt:lpstr>
      <vt:lpstr>Komplex portfólió, vizsgaremek és prezentáció leadási határideje:</vt:lpstr>
      <vt:lpstr>Szóbeli vizsgatevékenység:</vt:lpstr>
      <vt:lpstr>JELENTKEZÉS HATÁRIDEJE:</vt:lpstr>
      <vt:lpstr>ELÉRHETŐSÉG: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HP</dc:creator>
  <cp:lastModifiedBy>Dr. Bakró Ildikó</cp:lastModifiedBy>
  <cp:revision>52</cp:revision>
  <dcterms:created xsi:type="dcterms:W3CDTF">2017-11-28T13:45:10Z</dcterms:created>
  <dcterms:modified xsi:type="dcterms:W3CDTF">2019-11-18T10:14:02Z</dcterms:modified>
</cp:coreProperties>
</file>